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나눔고딕" panose="020D0604000000000000" pitchFamily="50" charset="-127"/>
      <p:regular r:id="rId11"/>
      <p:bold r:id="rId1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125" d="100"/>
          <a:sy n="125" d="100"/>
        </p:scale>
        <p:origin x="660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6" d="100"/>
          <a:sy n="76" d="100"/>
        </p:scale>
        <p:origin x="1820" y="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55297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5442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Gelasio" pitchFamily="34" charset="-120"/>
              </a:rPr>
              <a:t>5장. 배민선물하기 AI 메시지 제작기 요약</a:t>
            </a:r>
            <a:endParaRPr lang="en-US" sz="445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801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Gelasio" pitchFamily="34" charset="-120"/>
              </a:rPr>
              <a:t>2024년 만우절 이벤트로 시작된 생성형 AI 기능 개발기</a:t>
            </a:r>
            <a:endParaRPr lang="en-US" sz="175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74031"/>
            <a:ext cx="628483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Gelasio" pitchFamily="34" charset="-120"/>
              </a:rPr>
              <a:t>프로젝트 배경 및 문제 정의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94978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8B6A4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Gelasio" pitchFamily="34" charset="-120"/>
              </a:rPr>
              <a:t>배경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53092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Gelasio" pitchFamily="34" charset="-120"/>
              </a:rPr>
              <a:t>배민선물하기는 선물과 함께 마음을 담은 메시지를 보내는 서비스입니다.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646080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Gelasio" pitchFamily="34" charset="-120"/>
              </a:rPr>
              <a:t>메시지 작성은 선물의 의미를 더하는 중요한 수단으로 여겨집니다.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599521" y="494978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8B6A4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Gelasio" pitchFamily="34" charset="-120"/>
              </a:rPr>
              <a:t>문제점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7599521" y="553092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Gelasio" pitchFamily="34" charset="-120"/>
              </a:rPr>
              <a:t>서비스 업데이트로 기본 메시지가 사라져 아쉬움을 표하는 고객 의견이 있었습니다.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599521" y="6460807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Gelasio" pitchFamily="34" charset="-120"/>
              </a:rPr>
              <a:t>많은 고객이 어떤 메시지를 보내야 할지 막막해하며 작성을 어려워했습니다.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4605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Gelasio" pitchFamily="34" charset="-120"/>
              </a:rPr>
              <a:t>가설 및 해결 방안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794992"/>
            <a:ext cx="7556421" cy="1730812"/>
          </a:xfrm>
          <a:prstGeom prst="roundRect">
            <a:avLst>
              <a:gd name="adj" fmla="val 1966"/>
            </a:avLst>
          </a:prstGeom>
          <a:noFill/>
          <a:ln w="30480">
            <a:solidFill>
              <a:srgbClr val="504D4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37484" y="305228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Gelasio" pitchFamily="34" charset="-120"/>
              </a:rPr>
              <a:t>가설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37484" y="3542705"/>
            <a:ext cx="704183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Gelasio" pitchFamily="34" charset="-120"/>
              </a:rPr>
              <a:t>AI가 메시지를 대신 작성해주면, 고객의 고민 시간을 줄여 더 편리한 선물 경험을 제공할 수 있을 것입니다.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280190" y="4752618"/>
            <a:ext cx="7556421" cy="1730812"/>
          </a:xfrm>
          <a:prstGeom prst="roundRect">
            <a:avLst>
              <a:gd name="adj" fmla="val 1966"/>
            </a:avLst>
          </a:prstGeom>
          <a:noFill/>
          <a:ln w="30480">
            <a:solidFill>
              <a:srgbClr val="504D4C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537484" y="50099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Gelasio" pitchFamily="34" charset="-120"/>
              </a:rPr>
              <a:t>해결 방안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6537484" y="5500330"/>
            <a:ext cx="704183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Gelasio" pitchFamily="34" charset="-120"/>
              </a:rPr>
              <a:t>고객이 선물 카드를 고른 후 'AI로 메시지 쓰기' 버튼을 누르면, AI가 카드에 어울리는 다양한 메시지를 추천해주는 기능을 개발하기로 했습니다.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584734"/>
            <a:ext cx="718375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Gelasio" pitchFamily="34" charset="-120"/>
              </a:rPr>
              <a:t>금쪽이 GPT 훈련 솔루션 3단계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3367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Gelasio" pitchFamily="34" charset="-120"/>
              </a:rPr>
              <a:t>AI의 완성도를 높이기 위해 3단계에 걸친 훈련 및 개발 과정을 진행했습니다.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932170"/>
            <a:ext cx="4234220" cy="226814"/>
          </a:xfrm>
          <a:prstGeom prst="roundRect">
            <a:avLst>
              <a:gd name="adj" fmla="val 15001"/>
            </a:avLst>
          </a:prstGeom>
          <a:solidFill>
            <a:srgbClr val="373433"/>
          </a:solidFill>
          <a:ln/>
        </p:spPr>
      </p:sp>
      <p:sp>
        <p:nvSpPr>
          <p:cNvPr id="6" name="Text 3"/>
          <p:cNvSpPr/>
          <p:nvPr/>
        </p:nvSpPr>
        <p:spPr>
          <a:xfrm>
            <a:off x="1020604" y="63857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Gelasio" pitchFamily="34" charset="-120"/>
              </a:rPr>
              <a:t>1단계: AI 성격 정의하기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0604" y="6876217"/>
            <a:ext cx="378059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Gelasio" pitchFamily="34" charset="-120"/>
              </a:rPr>
              <a:t>AI에게 명확한 역할과 페르소나 부여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198031" y="5591889"/>
            <a:ext cx="4234220" cy="226814"/>
          </a:xfrm>
          <a:prstGeom prst="roundRect">
            <a:avLst>
              <a:gd name="adj" fmla="val 15001"/>
            </a:avLst>
          </a:prstGeom>
          <a:solidFill>
            <a:srgbClr val="373433"/>
          </a:solidFill>
          <a:ln/>
        </p:spPr>
      </p:sp>
      <p:sp>
        <p:nvSpPr>
          <p:cNvPr id="9" name="Text 6"/>
          <p:cNvSpPr/>
          <p:nvPr/>
        </p:nvSpPr>
        <p:spPr>
          <a:xfrm>
            <a:off x="5424845" y="6045518"/>
            <a:ext cx="378059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Gelasio" pitchFamily="34" charset="-120"/>
              </a:rPr>
              <a:t>2단계: 알맞은 학습 교재 제공하기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5424845" y="6890266"/>
            <a:ext cx="378059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Gelasio" pitchFamily="34" charset="-120"/>
              </a:rPr>
              <a:t>퓨샷 러닝을 통한 한국어 표현력 강화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9602272" y="5251728"/>
            <a:ext cx="4234220" cy="226814"/>
          </a:xfrm>
          <a:prstGeom prst="roundRect">
            <a:avLst>
              <a:gd name="adj" fmla="val 15001"/>
            </a:avLst>
          </a:prstGeom>
          <a:solidFill>
            <a:srgbClr val="373433"/>
          </a:solidFill>
          <a:ln/>
        </p:spPr>
      </p:sp>
      <p:sp>
        <p:nvSpPr>
          <p:cNvPr id="12" name="Text 9"/>
          <p:cNvSpPr/>
          <p:nvPr/>
        </p:nvSpPr>
        <p:spPr>
          <a:xfrm>
            <a:off x="9829086" y="5705356"/>
            <a:ext cx="298870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Gelasio" pitchFamily="34" charset="-120"/>
              </a:rPr>
              <a:t>3단계: 올바르게 훈육하기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9829086" y="6195774"/>
            <a:ext cx="378059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Gelasio" pitchFamily="34" charset="-120"/>
              </a:rPr>
              <a:t>가드레일 설정으로 안전한 메시지 생성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156460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Gelasio" pitchFamily="34" charset="-120"/>
              </a:rPr>
              <a:t>1단계: AI 성격 정의하기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613541"/>
            <a:ext cx="3664744" cy="2093714"/>
          </a:xfrm>
          <a:prstGeom prst="roundRect">
            <a:avLst>
              <a:gd name="adj" fmla="val 6988"/>
            </a:avLst>
          </a:prstGeom>
          <a:noFill/>
          <a:ln w="30480">
            <a:solidFill>
              <a:srgbClr val="504D4C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63310" y="2613541"/>
            <a:ext cx="121920" cy="2093714"/>
          </a:xfrm>
          <a:prstGeom prst="roundRect">
            <a:avLst>
              <a:gd name="adj" fmla="val 27907"/>
            </a:avLst>
          </a:prstGeom>
          <a:solidFill>
            <a:srgbClr val="C49F8C"/>
          </a:solidFill>
          <a:ln/>
        </p:spPr>
      </p:sp>
      <p:sp>
        <p:nvSpPr>
          <p:cNvPr id="6" name="Text 3"/>
          <p:cNvSpPr/>
          <p:nvPr/>
        </p:nvSpPr>
        <p:spPr>
          <a:xfrm>
            <a:off x="1142524" y="28708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Gelasio" pitchFamily="34" charset="-120"/>
              </a:rPr>
              <a:t>목표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142524" y="3361253"/>
            <a:ext cx="30587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Gelasio" pitchFamily="34" charset="-120"/>
              </a:rPr>
              <a:t>원하는 결과물을 얻기 위해 AI에게 명확한 역할을 부여하는 것이 필수적이었습니다.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348" y="2613541"/>
            <a:ext cx="3664863" cy="2093714"/>
          </a:xfrm>
          <a:prstGeom prst="roundRect">
            <a:avLst>
              <a:gd name="adj" fmla="val 6988"/>
            </a:avLst>
          </a:prstGeom>
          <a:noFill/>
          <a:ln w="30480">
            <a:solidFill>
              <a:srgbClr val="504D4C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4654868" y="2613541"/>
            <a:ext cx="121920" cy="2093714"/>
          </a:xfrm>
          <a:prstGeom prst="roundRect">
            <a:avLst>
              <a:gd name="adj" fmla="val 27907"/>
            </a:avLst>
          </a:prstGeom>
          <a:solidFill>
            <a:srgbClr val="C49F8C"/>
          </a:solidFill>
          <a:ln/>
        </p:spPr>
      </p:sp>
      <p:sp>
        <p:nvSpPr>
          <p:cNvPr id="10" name="Text 7"/>
          <p:cNvSpPr/>
          <p:nvPr/>
        </p:nvSpPr>
        <p:spPr>
          <a:xfrm>
            <a:off x="5034082" y="28708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Gelasio" pitchFamily="34" charset="-120"/>
              </a:rPr>
              <a:t>만우절 페르소나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034082" y="3361253"/>
            <a:ext cx="30588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Gelasio" pitchFamily="34" charset="-120"/>
              </a:rPr>
              <a:t>'재기 발랄한 농담으로 사람들을 웃기는 코미디언'이자 'N행시 중독자'로 성격을 구체화했습니다.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4934069"/>
            <a:ext cx="7556421" cy="1730812"/>
          </a:xfrm>
          <a:prstGeom prst="roundRect">
            <a:avLst>
              <a:gd name="adj" fmla="val 8453"/>
            </a:avLst>
          </a:prstGeom>
          <a:noFill/>
          <a:ln w="30480">
            <a:solidFill>
              <a:srgbClr val="504D4C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763310" y="4934069"/>
            <a:ext cx="121920" cy="1730812"/>
          </a:xfrm>
          <a:prstGeom prst="roundRect">
            <a:avLst>
              <a:gd name="adj" fmla="val 27907"/>
            </a:avLst>
          </a:prstGeom>
          <a:solidFill>
            <a:srgbClr val="C49F8C"/>
          </a:solidFill>
          <a:ln/>
        </p:spPr>
      </p:sp>
      <p:sp>
        <p:nvSpPr>
          <p:cNvPr id="14" name="Text 11"/>
          <p:cNvSpPr/>
          <p:nvPr/>
        </p:nvSpPr>
        <p:spPr>
          <a:xfrm>
            <a:off x="1142524" y="51913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Gelasio" pitchFamily="34" charset="-120"/>
              </a:rPr>
              <a:t>결과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142524" y="5681782"/>
            <a:ext cx="69503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Gelasio" pitchFamily="34" charset="-120"/>
              </a:rPr>
              <a:t>"오늘은 너에게 유쾌한 놀라움을 선물하기 위해 여기 있어!"와 같이 특정한 역할에 맞는 말투를 사용하게 되었습니다.</a:t>
            </a:r>
            <a:endParaRPr lang="en-US" sz="1750" dirty="0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75AFB7FF-5233-6B0C-13F9-1C5B4252CE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46545" y="2273379"/>
            <a:ext cx="5843552" cy="474714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1074182"/>
            <a:ext cx="8416198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Gelasio" pitchFamily="34" charset="-120"/>
              </a:rPr>
              <a:t>2단계: 알맞은 학습 교재 제공하기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0587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8B6A4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Gelasio" pitchFamily="34" charset="-120"/>
              </a:rPr>
              <a:t>과제와 방법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3639860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Gelasio" pitchFamily="34" charset="-120"/>
              </a:rPr>
              <a:t>초기 챗GPT는 유머 감각이 부족하고 한국어 표현이 미숙했습니다.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569738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Gelasio" pitchFamily="34" charset="-120"/>
              </a:rPr>
              <a:t>적은 예시 문장으로 새로운 결과물을 생성하게 하는 '퓨샷 러닝(Few-shot Learning)'을 사용했습니다.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862518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Gelasio" pitchFamily="34" charset="-120"/>
              </a:rPr>
              <a:t>역대 '배민신춘문예' 수상작을 학습 데이터로 제공하여, 음식과 관련된 재치 있는 표현을 익히도록 했습니다.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4856321" y="30587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8B6A4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Gelasio" pitchFamily="34" charset="-120"/>
              </a:rPr>
              <a:t>학습 결과 비교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856321" y="3639860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9C2C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Gelasio" pitchFamily="34" charset="-120"/>
              </a:rPr>
              <a:t>학습 전:</a:t>
            </a:r>
            <a:r>
              <a:rPr lang="en-US" sz="1750" dirty="0">
                <a:solidFill>
                  <a:srgbClr val="C9C2C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Gelasio" pitchFamily="34" charset="-120"/>
              </a:rPr>
              <a:t> '만우절', '핫도그' 등 단순 키워드만 반복 사용.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856321" y="4569738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9C2C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Gelasio" pitchFamily="34" charset="-120"/>
              </a:rPr>
              <a:t>학습 후:</a:t>
            </a:r>
            <a:r>
              <a:rPr lang="en-US" sz="1750" dirty="0">
                <a:solidFill>
                  <a:srgbClr val="C9C2C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Gelasio" pitchFamily="34" charset="-120"/>
              </a:rPr>
              <a:t> '치즈처럼 쭉~', '겉바속촉' 등 다채로운 표현과 음식 이름 삼행시를 생성하게 되었습니다.</a:t>
            </a:r>
            <a:endParaRPr lang="en-US" sz="1750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EEAE62D6-98E5-0099-0F29-3C16605B28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8394" y="1065869"/>
            <a:ext cx="5619362" cy="644793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그림 21">
            <a:extLst>
              <a:ext uri="{FF2B5EF4-FFF2-40B4-BE49-F238E27FC236}">
                <a16:creationId xmlns:a16="http://schemas.microsoft.com/office/drawing/2014/main" id="{50DD2090-69DD-1A57-EA14-2924620D73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9139" y="1931931"/>
            <a:ext cx="7158989" cy="536701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8066" y="557231"/>
            <a:ext cx="8871109" cy="641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dirty="0">
                <a:solidFill>
                  <a:srgbClr val="D8B6A4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Gelasio" pitchFamily="34" charset="-120"/>
              </a:rPr>
              <a:t>3단계: 올바르게 훈육하기 (가드레일 설정)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1142272" y="2116570"/>
            <a:ext cx="4261247" cy="91440"/>
          </a:xfrm>
          <a:prstGeom prst="roundRect">
            <a:avLst>
              <a:gd name="adj" fmla="val 33657"/>
            </a:avLst>
          </a:prstGeom>
          <a:solidFill>
            <a:srgbClr val="C49F8C"/>
          </a:solidFill>
          <a:ln/>
        </p:spPr>
      </p:sp>
      <p:sp>
        <p:nvSpPr>
          <p:cNvPr id="5" name="Shape 2"/>
          <p:cNvSpPr/>
          <p:nvPr/>
        </p:nvSpPr>
        <p:spPr>
          <a:xfrm>
            <a:off x="2965178" y="1831773"/>
            <a:ext cx="615434" cy="615434"/>
          </a:xfrm>
          <a:prstGeom prst="roundRect">
            <a:avLst>
              <a:gd name="adj" fmla="val 148578"/>
            </a:avLst>
          </a:prstGeom>
          <a:solidFill>
            <a:srgbClr val="C49F8C"/>
          </a:solidFill>
          <a:ln/>
        </p:spPr>
      </p:sp>
      <p:sp>
        <p:nvSpPr>
          <p:cNvPr id="6" name="Text 3"/>
          <p:cNvSpPr/>
          <p:nvPr/>
        </p:nvSpPr>
        <p:spPr>
          <a:xfrm>
            <a:off x="3149844" y="1985601"/>
            <a:ext cx="246102" cy="307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Gelasio" pitchFamily="34" charset="-120"/>
              </a:rPr>
              <a:t>1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1370278" y="2440777"/>
            <a:ext cx="2564606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9C2C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Gelasio" pitchFamily="34" charset="-120"/>
              </a:rPr>
              <a:t>필요성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1370278" y="2884285"/>
            <a:ext cx="3805237" cy="6562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9C2C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Gelasio" pitchFamily="34" charset="-120"/>
              </a:rPr>
              <a:t>생성형 AI는 의도치 않게 선을 넘는 농담이나 부적절한 말을 생성할 위험이 있었습니다.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1142153" y="4673418"/>
            <a:ext cx="4261366" cy="91440"/>
          </a:xfrm>
          <a:prstGeom prst="roundRect">
            <a:avLst>
              <a:gd name="adj" fmla="val 33657"/>
            </a:avLst>
          </a:prstGeom>
          <a:solidFill>
            <a:srgbClr val="C49F8C"/>
          </a:solidFill>
          <a:ln/>
        </p:spPr>
      </p:sp>
      <p:sp>
        <p:nvSpPr>
          <p:cNvPr id="10" name="Shape 7"/>
          <p:cNvSpPr/>
          <p:nvPr/>
        </p:nvSpPr>
        <p:spPr>
          <a:xfrm>
            <a:off x="2965060" y="4388621"/>
            <a:ext cx="615434" cy="615434"/>
          </a:xfrm>
          <a:prstGeom prst="roundRect">
            <a:avLst>
              <a:gd name="adj" fmla="val 148578"/>
            </a:avLst>
          </a:prstGeom>
          <a:solidFill>
            <a:srgbClr val="C49F8C"/>
          </a:solidFill>
          <a:ln/>
        </p:spPr>
      </p:sp>
      <p:sp>
        <p:nvSpPr>
          <p:cNvPr id="11" name="Text 8"/>
          <p:cNvSpPr/>
          <p:nvPr/>
        </p:nvSpPr>
        <p:spPr>
          <a:xfrm>
            <a:off x="3149726" y="4542449"/>
            <a:ext cx="246102" cy="307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00000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Gelasio" pitchFamily="34" charset="-120"/>
              </a:rPr>
              <a:t>2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1370158" y="5209199"/>
            <a:ext cx="2564606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9C2C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Gelasio" pitchFamily="34" charset="-120"/>
              </a:rPr>
              <a:t>안전장치 (Guardrail)</a:t>
            </a:r>
            <a:endParaRPr lang="en-US" sz="2000" dirty="0"/>
          </a:p>
        </p:txBody>
      </p:sp>
      <p:sp>
        <p:nvSpPr>
          <p:cNvPr id="13" name="Text 10"/>
          <p:cNvSpPr/>
          <p:nvPr/>
        </p:nvSpPr>
        <p:spPr>
          <a:xfrm>
            <a:off x="1370158" y="5652707"/>
            <a:ext cx="3805357" cy="6562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9C2C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Gelasio" pitchFamily="34" charset="-120"/>
              </a:rPr>
              <a:t>인신공격성 표현 및 사용 불가 콘텐츠(예: 경쟁사명 언급)를 금지했습니다.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1370158" y="6431971"/>
            <a:ext cx="3805357" cy="6562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9C2C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Gelasio" pitchFamily="34" charset="-120"/>
              </a:rPr>
              <a:t>메시지 내용에 맞는 이모티콘을 적절히 사용하도록 유도했습니다.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3771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Gelasio" pitchFamily="34" charset="-120"/>
              </a:rPr>
              <a:t>결과 및 향후 계획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900005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C9C2C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Gelasio" pitchFamily="34" charset="-120"/>
              </a:rPr>
              <a:t>13%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6280190" y="3931801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Gelasio" pitchFamily="34" charset="-120"/>
              </a:rPr>
              <a:t>이용률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280190" y="4422219"/>
            <a:ext cx="23298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Gelasio" pitchFamily="34" charset="-120"/>
              </a:rPr>
              <a:t>기능을 본 고객 중 평균 13%가 AI 추천 메시지 기능을 사용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893493" y="2900005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C9C2C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Gelasio" pitchFamily="34" charset="-120"/>
              </a:rPr>
              <a:t>2x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8893493" y="3931801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Gelasio" pitchFamily="34" charset="-120"/>
              </a:rPr>
              <a:t>메시지 작성률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759581" y="4422219"/>
            <a:ext cx="246372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Gelasio" pitchFamily="34" charset="-120"/>
              </a:rPr>
              <a:t>기능 노출 고객의 전체 메시지 작성 및 활용률이 기존 대비 2배 가까이 증가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1506795" y="2900005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C9C2C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Gelasio" pitchFamily="34" charset="-120"/>
              </a:rPr>
              <a:t>80%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11506795" y="3931801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Gelasio" pitchFamily="34" charset="-120"/>
              </a:rPr>
              <a:t>만족도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1506795" y="4422219"/>
            <a:ext cx="246372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Gelasio" pitchFamily="34" charset="-120"/>
              </a:rPr>
              <a:t>AI 메시지를 사용한 구매 건 중 80%가 추천 내용을 수정 없이 그대로 사용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6280190" y="576607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Gelasio" pitchFamily="34" charset="-120"/>
              </a:rPr>
              <a:t>향후 계획: 더 많은 카드에 AI 메시지 기능을 적용하고, 다양한 톤의 메시지를 생성하도록 발전시킬 예정입니다.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451</Words>
  <Application>Microsoft Office PowerPoint</Application>
  <PresentationFormat>사용자 지정</PresentationFormat>
  <Paragraphs>64</Paragraphs>
  <Slides>8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1" baseType="lpstr">
      <vt:lpstr>나눔고딕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Minho Jang</cp:lastModifiedBy>
  <cp:revision>2</cp:revision>
  <dcterms:created xsi:type="dcterms:W3CDTF">2025-07-16T00:50:55Z</dcterms:created>
  <dcterms:modified xsi:type="dcterms:W3CDTF">2025-07-16T01:17:08Z</dcterms:modified>
</cp:coreProperties>
</file>